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1" r:id="rId4"/>
    <p:sldId id="283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2"/>
    <p:restoredTop sz="96208"/>
  </p:normalViewPr>
  <p:slideViewPr>
    <p:cSldViewPr snapToGrid="0" snapToObjects="1">
      <p:cViewPr varScale="1">
        <p:scale>
          <a:sx n="125" d="100"/>
          <a:sy n="125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E6CC-8533-6E49-BC34-EBB537B23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981C6-792A-1145-9895-F72F1D745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51979-03BA-4944-9867-D4CF9285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9EB57-2148-C640-9685-0B1D0BBD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47E5-1137-5F44-9081-392720E9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90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D6CC-15AE-254A-807A-BE731750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FE2EC-8C19-784D-93C5-B3F72E81F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BD33E-AC41-A546-AEA5-42B95DB0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E7880-8ED9-B845-A732-E078F7F98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95D4D-D45F-1C41-8B80-1BB64B4E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203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15351A-806C-384D-91CB-B1E5A2925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AEA08-10B9-B64A-8FD4-923098B81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C50DB-4B6E-B045-84BD-9654CE3C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AA38E-D148-1F4F-A6B2-D5B0D4D75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27DF6-656A-3842-8C33-B7B080DB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399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A271-A740-B34F-B4C0-0DA80189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223AF-3AE6-2645-9DF4-5F1ED247B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D2BE8-83F1-C74E-9626-6D188170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D2784-7B46-5D4D-8BEA-75A861A0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5E83E-BF31-DB43-A8F9-8AA1B906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13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2905-0A60-B245-8458-13F3C3D2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DA967-D0F2-8641-AF73-674239161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B5B67-7A4E-0347-ADB1-26FDBFF2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531BA-7ADA-D94E-894C-D6AF8B4F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51EBD-CA73-2A4F-8695-54B8A0F4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5787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9B59-FD72-CA44-ACD4-028B8B77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0AF53-5625-9747-B896-59E01AB94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BAACB-3BB9-024F-8108-78FC8CD4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C359C-7198-304E-B4F3-F5F18E12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A032B-4BD5-5844-A178-31C66A51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0C910-E1A5-2347-82DF-6D9028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801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6FBB-2B08-144E-B2A9-3DA460AE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149EF-930E-6945-9F7F-F30409E3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AE911-4C83-C74B-9939-4D3F6693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32396-359E-3D4E-AD73-6EBFF74F9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9D5DBB-932F-7E4D-A74E-293F496F6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AF318-4E42-2F43-904B-F67545E6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74AEA1-B654-7C4F-B3ED-AF1EF2A24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10AA5-7E54-D54F-937A-F52C0112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5642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6E7-5582-A14B-B801-4021769D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DA5B9-AD80-0B4B-A3BF-7FCFE3D6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F1EDA-20BA-C64C-A724-C727CA37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2ABED-2F9A-CF46-B5B0-83F7E9B0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807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CB76C0-A6E8-A34E-AECE-3D0BCE9FC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CA236-35C3-2946-9F7B-6FE3214E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62235-9B93-5B40-B8CA-EC549A8A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969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EDA0-B0E6-4842-9A1A-AF0DD50B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DB5A-6F76-2C42-8E1C-CE8FE66C3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58F7C-FD70-D949-98C1-647343806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DB31A-5322-3541-B8D3-9DC5D5BD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7316D-8411-5446-9C85-4B2E29D9A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613AE-7507-374D-AB45-D561D366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0352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2297-E312-F041-9FD3-C011F2B8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ACABF-3EF4-8347-9868-05ECF1FC3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28F1D-9E53-4B4F-99DF-73FF45A09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ABC75-6A8C-5848-98FF-0C045BAB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ED695-0F99-0747-910D-0EA06972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C524E-923A-1B46-9049-0777C4A7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560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9A6EB-72EE-794D-9F5E-65FA246D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348C3-ABF1-0A40-A7BD-8D20BB137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3AC79-CFD3-0A4C-BF09-002B69067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2E282-AA36-FF4D-8A23-CF59CA37BC9F}" type="datetimeFigureOut">
              <a:rPr lang="en-KR" smtClean="0"/>
              <a:t>2021/08/30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12AE1-9179-8847-AB06-8D554060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64CD4-D524-A948-BA7D-981190FAF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20BB8-42E6-5249-A572-B0FB58162C8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127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11A589-7302-C448-98C4-F222EBE5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607533-4EC1-2C49-A560-85BD4194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B743A-0278-2044-8919-C08AFC86F571}"/>
              </a:ext>
            </a:extLst>
          </p:cNvPr>
          <p:cNvSpPr txBox="1"/>
          <p:nvPr/>
        </p:nvSpPr>
        <p:spPr>
          <a:xfrm>
            <a:off x="-1" y="-4207"/>
            <a:ext cx="6896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Pattern Recognition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&amp;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Regression</a:t>
            </a:r>
            <a:endParaRPr lang="en-KR" sz="3200" b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FF29FA-46EE-874D-B176-CFA42CE92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8869"/>
            <a:ext cx="9144000" cy="2387600"/>
          </a:xfrm>
        </p:spPr>
        <p:txBody>
          <a:bodyPr anchor="ctr"/>
          <a:lstStyle/>
          <a:p>
            <a:r>
              <a:rPr lang="en-KR" b="1" dirty="0"/>
              <a:t>Dive in Computer Vision</a:t>
            </a:r>
            <a:br>
              <a:rPr lang="en-KR" b="1" dirty="0"/>
            </a:br>
            <a:r>
              <a:rPr lang="en-KR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KR" b="1" dirty="0"/>
              <a:t>ensor </a:t>
            </a:r>
            <a:r>
              <a:rPr lang="en-KR" b="1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KR" b="1" dirty="0"/>
              <a:t>low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48FA2D-E53F-9142-9F45-E3C464915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6400" y="4636798"/>
            <a:ext cx="9144000" cy="1655762"/>
          </a:xfrm>
        </p:spPr>
        <p:txBody>
          <a:bodyPr anchor="ctr"/>
          <a:lstStyle/>
          <a:p>
            <a:pPr algn="r"/>
            <a:r>
              <a:rPr lang="en-US" dirty="0"/>
              <a:t>Thu </a:t>
            </a:r>
            <a:r>
              <a:rPr lang="en-KR"/>
              <a:t>Aug 24, </a:t>
            </a:r>
            <a:r>
              <a:rPr lang="en-KR" dirty="0"/>
              <a:t>2021</a:t>
            </a:r>
          </a:p>
          <a:p>
            <a:pPr algn="r"/>
            <a:r>
              <a:rPr lang="en-US" dirty="0"/>
              <a:t>K</a:t>
            </a:r>
            <a:r>
              <a:rPr lang="en-KR" dirty="0"/>
              <a:t>t.Kim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47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8F1544-4AE4-6248-B543-86369BB6F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AAF377-11C5-0C4E-9743-630447BB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02D9C-72AA-514C-88C2-B2FDA30077B1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00734-6676-2D43-B890-89691FE6371E}"/>
              </a:ext>
            </a:extLst>
          </p:cNvPr>
          <p:cNvSpPr txBox="1"/>
          <p:nvPr/>
        </p:nvSpPr>
        <p:spPr>
          <a:xfrm>
            <a:off x="241539" y="1073011"/>
            <a:ext cx="117089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/>
              </a:rPr>
              <a:t>Reduction: One useful operation that we can perform with arbitrary tensors is to calculate the sum of their elements. In mathematical notation, we express sums using the </a:t>
            </a:r>
            <a:r>
              <a:rPr lang="en-US" sz="3200" dirty="0">
                <a:latin typeface="STIXGeneral-Regular" pitchFamily="2" charset="2"/>
              </a:rPr>
              <a:t>∑</a:t>
            </a:r>
            <a:r>
              <a:rPr lang="en-US" sz="3200" dirty="0">
                <a:latin typeface="Roboto"/>
              </a:rPr>
              <a:t> symbol. To express the </a:t>
            </a:r>
            <a:r>
              <a:rPr lang="en-US" sz="3200" b="1" dirty="0">
                <a:solidFill>
                  <a:srgbClr val="FF0000"/>
                </a:solidFill>
                <a:latin typeface="Roboto"/>
              </a:rPr>
              <a:t>sum of the elements in a vector </a:t>
            </a:r>
            <a:r>
              <a:rPr lang="en-US" sz="3200" b="1" dirty="0">
                <a:solidFill>
                  <a:srgbClr val="FF0000"/>
                </a:solidFill>
                <a:latin typeface="STIXGeneral" pitchFamily="2" charset="2"/>
              </a:rPr>
              <a:t>𝐱</a:t>
            </a:r>
            <a:r>
              <a:rPr lang="en-US" sz="3200" b="1" dirty="0">
                <a:solidFill>
                  <a:srgbClr val="FF0000"/>
                </a:solidFill>
                <a:latin typeface="Roboto"/>
              </a:rPr>
              <a:t> of length </a:t>
            </a:r>
            <a:r>
              <a:rPr lang="en-US" sz="3200" b="1" dirty="0">
                <a:solidFill>
                  <a:srgbClr val="FF0000"/>
                </a:solidFill>
                <a:latin typeface="STIXGeneral-Italic" pitchFamily="2" charset="2"/>
              </a:rPr>
              <a:t>𝑑</a:t>
            </a:r>
            <a:endParaRPr lang="en-KR" sz="3200" b="1" dirty="0">
              <a:solidFill>
                <a:srgbClr val="FF0000"/>
              </a:solidFill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0C7CF6-7668-A443-A9F1-34FADB4BE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9" y="3283582"/>
            <a:ext cx="5382884" cy="26797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34B0E9-5356-BF4E-9C8E-09A88CDAE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701" y="3283583"/>
            <a:ext cx="6096000" cy="26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647B4F-91F6-E746-959B-86240A61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601569-7F66-3E4D-8AE9-C53BD0BC6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410DC-DFC5-374A-ABF9-BE70CEE5A7EB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F8E2D-1683-0642-AFF5-0E8D9518BB86}"/>
              </a:ext>
            </a:extLst>
          </p:cNvPr>
          <p:cNvSpPr txBox="1"/>
          <p:nvPr/>
        </p:nvSpPr>
        <p:spPr>
          <a:xfrm>
            <a:off x="241539" y="1073011"/>
            <a:ext cx="117089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/>
              </a:rPr>
              <a:t>Reduction:</a:t>
            </a:r>
            <a:r>
              <a:rPr lang="ko-KR" altLang="en-US" sz="3200" dirty="0">
                <a:latin typeface="Roboto"/>
              </a:rPr>
              <a:t> </a:t>
            </a:r>
            <a:r>
              <a:rPr lang="en-KR" sz="3200" dirty="0"/>
              <a:t>Specifying </a:t>
            </a:r>
            <a:r>
              <a:rPr lang="en-KR" sz="3200" b="1" dirty="0">
                <a:solidFill>
                  <a:srgbClr val="FF0000"/>
                </a:solidFill>
              </a:rPr>
              <a:t>axis=1 will reduce the column dimension </a:t>
            </a:r>
            <a:r>
              <a:rPr lang="en-KR" sz="3200" dirty="0"/>
              <a:t>(axis 1) by summing up elements of all the columns. Thus, the dimension of axis 1 of the input is lost in the output shape.</a:t>
            </a:r>
          </a:p>
          <a:p>
            <a:endParaRPr lang="en-KR" sz="3200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A22E4127-FF66-F642-8EBC-B33FC5FAB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9" y="2782549"/>
            <a:ext cx="5520906" cy="332920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0B3A1-4A4A-3149-9CFD-B45BCB23E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78235"/>
            <a:ext cx="5797190" cy="33292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80A1B9-BE4F-484E-95E4-AC6B4868602B}"/>
              </a:ext>
            </a:extLst>
          </p:cNvPr>
          <p:cNvSpPr txBox="1"/>
          <p:nvPr/>
        </p:nvSpPr>
        <p:spPr>
          <a:xfrm>
            <a:off x="8660921" y="6297283"/>
            <a:ext cx="13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value: 0</a:t>
            </a:r>
            <a:endParaRPr lang="en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65B86-46CF-3D42-8DEB-85995DB4A51E}"/>
              </a:ext>
            </a:extLst>
          </p:cNvPr>
          <p:cNvSpPr txBox="1"/>
          <p:nvPr/>
        </p:nvSpPr>
        <p:spPr>
          <a:xfrm>
            <a:off x="3174548" y="6297283"/>
            <a:ext cx="139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value: 1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5471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52EA72-6117-114D-9DB1-C97AA5D9E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550809-CC26-674D-A17E-F03184E23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023A1-5F76-4D4A-A300-A4D896FB19AE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7311E-6605-A74C-BCCA-6965EA490127}"/>
              </a:ext>
            </a:extLst>
          </p:cNvPr>
          <p:cNvSpPr txBox="1"/>
          <p:nvPr/>
        </p:nvSpPr>
        <p:spPr>
          <a:xfrm>
            <a:off x="241539" y="1073011"/>
            <a:ext cx="11708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/>
              </a:rPr>
              <a:t>Reducing a matrix along both rows and columns via summation </a:t>
            </a:r>
            <a:r>
              <a:rPr lang="en-US" sz="3200" b="1" dirty="0">
                <a:solidFill>
                  <a:srgbClr val="FF0000"/>
                </a:solidFill>
                <a:latin typeface="Roboto"/>
              </a:rPr>
              <a:t>is equivalent </a:t>
            </a:r>
            <a:r>
              <a:rPr lang="en-US" sz="3200" dirty="0">
                <a:latin typeface="Roboto"/>
              </a:rPr>
              <a:t>to summing up all the elements of the matrix.</a:t>
            </a:r>
            <a:endParaRPr lang="en-KR" sz="3200" b="1" dirty="0">
              <a:solidFill>
                <a:srgbClr val="FF0000"/>
              </a:solidFill>
            </a:endParaRPr>
          </a:p>
        </p:txBody>
      </p:sp>
      <p:pic>
        <p:nvPicPr>
          <p:cNvPr id="12" name="Picture 11" descr="A close up of a screen&#10;&#10;Description automatically generated">
            <a:extLst>
              <a:ext uri="{FF2B5EF4-FFF2-40B4-BE49-F238E27FC236}">
                <a16:creationId xmlns:a16="http://schemas.microsoft.com/office/drawing/2014/main" id="{0D594497-F477-5A4E-923E-38EE79BED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27" y="2374809"/>
            <a:ext cx="11111063" cy="1756180"/>
          </a:xfrm>
          <a:prstGeom prst="rect">
            <a:avLst/>
          </a:prstGeom>
        </p:spPr>
      </p:pic>
      <p:pic>
        <p:nvPicPr>
          <p:cNvPr id="14" name="Picture 13" descr="A close up of a screen&#10;&#10;Description automatically generated">
            <a:extLst>
              <a:ext uri="{FF2B5EF4-FFF2-40B4-BE49-F238E27FC236}">
                <a16:creationId xmlns:a16="http://schemas.microsoft.com/office/drawing/2014/main" id="{D9D9234E-63E6-2141-B640-9632AD9F9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58" y="4355569"/>
            <a:ext cx="11181632" cy="17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8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19FD4-9A38-3645-8857-EC61827F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19A56C-571A-0940-BD23-D8F2034A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E1F85-6065-EE42-BEBC-6808EAF8B683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BAB02-C26E-F14C-93C0-A43C58CC746D}"/>
              </a:ext>
            </a:extLst>
          </p:cNvPr>
          <p:cNvSpPr txBox="1"/>
          <p:nvPr/>
        </p:nvSpPr>
        <p:spPr>
          <a:xfrm>
            <a:off x="241539" y="1073011"/>
            <a:ext cx="11708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/>
              </a:rPr>
              <a:t>Likewise, the function for </a:t>
            </a:r>
            <a:r>
              <a:rPr lang="en-US" sz="3200" b="1" dirty="0">
                <a:solidFill>
                  <a:srgbClr val="FF0000"/>
                </a:solidFill>
                <a:latin typeface="Roboto"/>
              </a:rPr>
              <a:t>calculating the mean </a:t>
            </a:r>
            <a:r>
              <a:rPr lang="en-US" sz="3200" dirty="0">
                <a:latin typeface="Roboto"/>
              </a:rPr>
              <a:t>can also reduce a tensor along the specified axes</a:t>
            </a:r>
            <a:endParaRPr lang="en-KR" sz="3200" dirty="0"/>
          </a:p>
        </p:txBody>
      </p:sp>
      <p:pic>
        <p:nvPicPr>
          <p:cNvPr id="10" name="Picture 9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F1954C1-75AE-9F49-A9EE-443F9773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87" y="2210625"/>
            <a:ext cx="10272024" cy="38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4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E080F-E018-C446-BCAD-DAE942F0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4CD36D-1C05-3943-9A48-24A34D8B8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3EC70-F1B4-E945-8433-B5CD60468D8F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8F6BD-F940-A44D-87F5-BEFABDDC73AF}"/>
              </a:ext>
            </a:extLst>
          </p:cNvPr>
          <p:cNvSpPr txBox="1"/>
          <p:nvPr/>
        </p:nvSpPr>
        <p:spPr>
          <a:xfrm>
            <a:off x="241539" y="1073011"/>
            <a:ext cx="11708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/>
              </a:rPr>
              <a:t>It can be useful to </a:t>
            </a:r>
            <a:r>
              <a:rPr lang="en-US" sz="3200" b="1" dirty="0">
                <a:latin typeface="Roboto"/>
              </a:rPr>
              <a:t>keep the number of axes unchanged </a:t>
            </a:r>
            <a:r>
              <a:rPr lang="en-US" sz="3200" dirty="0">
                <a:latin typeface="Roboto"/>
              </a:rPr>
              <a:t>when </a:t>
            </a:r>
            <a:r>
              <a:rPr lang="en-US" sz="3200" b="1" dirty="0">
                <a:solidFill>
                  <a:srgbClr val="FF0000"/>
                </a:solidFill>
                <a:latin typeface="Roboto"/>
              </a:rPr>
              <a:t>invoking the function for calculating the sum or mean</a:t>
            </a:r>
            <a:endParaRPr lang="en-KR" sz="3200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A0177B-C7F1-7D4A-A8A9-6C4AD405D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8" y="2345572"/>
            <a:ext cx="4986069" cy="3766178"/>
          </a:xfrm>
          <a:prstGeom prst="rect">
            <a:avLst/>
          </a:prstGeom>
        </p:spPr>
      </p:pic>
      <p:pic>
        <p:nvPicPr>
          <p:cNvPr id="12" name="Picture 11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03F82114-A522-754A-AF2D-22431A7C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642" y="2266620"/>
            <a:ext cx="6515818" cy="38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98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E080F-E018-C446-BCAD-DAE942F0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4CD36D-1C05-3943-9A48-24A34D8B8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3EC70-F1B4-E945-8433-B5CD60468D8F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8F6BD-F940-A44D-87F5-BEFABDDC73AF}"/>
              </a:ext>
            </a:extLst>
          </p:cNvPr>
          <p:cNvSpPr txBox="1"/>
          <p:nvPr/>
        </p:nvSpPr>
        <p:spPr>
          <a:xfrm>
            <a:off x="241539" y="1073011"/>
            <a:ext cx="11708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/>
              </a:rPr>
              <a:t>It can be useful to </a:t>
            </a:r>
            <a:r>
              <a:rPr lang="en-US" sz="3200" b="1" dirty="0">
                <a:latin typeface="Roboto"/>
              </a:rPr>
              <a:t>keep the number of axes unchanged </a:t>
            </a:r>
            <a:r>
              <a:rPr lang="en-US" sz="3200" dirty="0">
                <a:latin typeface="Roboto"/>
              </a:rPr>
              <a:t>when </a:t>
            </a:r>
            <a:r>
              <a:rPr lang="en-US" sz="3200" b="1" dirty="0">
                <a:solidFill>
                  <a:srgbClr val="FF0000"/>
                </a:solidFill>
                <a:latin typeface="Roboto"/>
              </a:rPr>
              <a:t>invoking the function for calculating the sum or mean</a:t>
            </a:r>
            <a:endParaRPr lang="en-KR" sz="3200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A0177B-C7F1-7D4A-A8A9-6C4AD405D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8" y="2345572"/>
            <a:ext cx="4986069" cy="3766178"/>
          </a:xfrm>
          <a:prstGeom prst="rect">
            <a:avLst/>
          </a:prstGeom>
        </p:spPr>
      </p:pic>
      <p:pic>
        <p:nvPicPr>
          <p:cNvPr id="12" name="Picture 11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03F82114-A522-754A-AF2D-22431A7C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642" y="2266620"/>
            <a:ext cx="6515818" cy="38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6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4FA0D4-7A6A-AE46-A975-DDEDE8BB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8D86DF-B36E-BF4E-9FEC-CBBD5C5B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A0E49-D217-8043-BC96-85398D2C256E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EBC8D8C3-BF2F-8743-AFAB-475E42F5D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57" y="2524357"/>
            <a:ext cx="11128076" cy="3368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7CE9E5-5BC8-244C-B46B-A2DC610D3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57" y="965074"/>
            <a:ext cx="11128076" cy="13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6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F6D623-9833-1D4D-8530-114CEBEA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11498-016A-E147-8D04-2CC4F715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6CB4C-509A-824C-BADC-3963CB11BE99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482E6-C74B-D243-9A05-48D6C027AAFB}"/>
              </a:ext>
            </a:extLst>
          </p:cNvPr>
          <p:cNvSpPr txBox="1"/>
          <p:nvPr/>
        </p:nvSpPr>
        <p:spPr>
          <a:xfrm>
            <a:off x="241539" y="1073011"/>
            <a:ext cx="11708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rgbClr val="FF0000"/>
                </a:solidFill>
              </a:rPr>
              <a:t>Summary</a:t>
            </a:r>
          </a:p>
          <a:p>
            <a:endParaRPr lang="en-KR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Scalars, vectors, matrices, and tensors are basic mathematical objects in linear algebra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Vectors generalize scalars, and matrices generalize vectors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Scalars, vectors, matrices, and tensors have zero, one, two, and an arbitrary number of axes, respectively</a:t>
            </a:r>
          </a:p>
        </p:txBody>
      </p:sp>
    </p:spTree>
    <p:extLst>
      <p:ext uri="{BB962C8B-B14F-4D97-AF65-F5344CB8AC3E}">
        <p14:creationId xmlns:p14="http://schemas.microsoft.com/office/powerpoint/2010/main" val="130113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DFD706-1763-8D44-88B8-8CF68E29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BDC198-F490-6B4C-9D2E-6ACB8011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46900-136C-A645-84FF-51DD69B4E488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4780F-8FE5-DA43-BB2C-0AD0FCCF396B}"/>
              </a:ext>
            </a:extLst>
          </p:cNvPr>
          <p:cNvSpPr txBox="1"/>
          <p:nvPr/>
        </p:nvSpPr>
        <p:spPr>
          <a:xfrm>
            <a:off x="241539" y="1073011"/>
            <a:ext cx="117089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rgbClr val="FF0000"/>
                </a:solidFill>
              </a:rPr>
              <a:t>Summary</a:t>
            </a:r>
          </a:p>
          <a:p>
            <a:endParaRPr lang="en-KR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tensor can be reduced along the specified axes</a:t>
            </a:r>
            <a:r>
              <a:rPr lang="ko-KR" altLang="en-US" sz="3200" dirty="0"/>
              <a:t> </a:t>
            </a:r>
            <a:r>
              <a:rPr lang="en-US" sz="3200" dirty="0"/>
              <a:t>by sum and mean.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Elementwise multiplication of two matrices is called their Hadamard product. It is different from matrix multiplication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can perform a variety of operations over scalars, vectors, matrices, and tensors</a:t>
            </a:r>
          </a:p>
        </p:txBody>
      </p:sp>
    </p:spTree>
    <p:extLst>
      <p:ext uri="{BB962C8B-B14F-4D97-AF65-F5344CB8AC3E}">
        <p14:creationId xmlns:p14="http://schemas.microsoft.com/office/powerpoint/2010/main" val="4160983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D2F19-58FC-F448-9B38-0E2F7B37C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0FBEE-F749-B644-A623-CA002A711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C8446-DDD2-E648-9D17-7D2F5B82FC64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25C63-AF34-1648-A82F-8E54C632E175}"/>
              </a:ext>
            </a:extLst>
          </p:cNvPr>
          <p:cNvSpPr txBox="1"/>
          <p:nvPr/>
        </p:nvSpPr>
        <p:spPr>
          <a:xfrm>
            <a:off x="537882" y="1317812"/>
            <a:ext cx="4766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Classification VS Regression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186EFAB-CDA7-3B48-9DBA-844F04A66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23" y="2274547"/>
            <a:ext cx="9296400" cy="313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81DF9-58A0-8348-A9B3-2090174D3A08}"/>
              </a:ext>
            </a:extLst>
          </p:cNvPr>
          <p:cNvSpPr txBox="1"/>
          <p:nvPr/>
        </p:nvSpPr>
        <p:spPr>
          <a:xfrm>
            <a:off x="3749040" y="5852160"/>
            <a:ext cx="4361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</a:t>
            </a:r>
            <a:r>
              <a:rPr lang="en-KR" sz="2200" dirty="0"/>
              <a:t>lassify input into categorical output</a:t>
            </a:r>
          </a:p>
        </p:txBody>
      </p:sp>
    </p:spTree>
    <p:extLst>
      <p:ext uri="{BB962C8B-B14F-4D97-AF65-F5344CB8AC3E}">
        <p14:creationId xmlns:p14="http://schemas.microsoft.com/office/powerpoint/2010/main" val="238999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07DAAE-9ECA-F848-A653-F97D890E6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713"/>
            <a:ext cx="10515600" cy="4351338"/>
          </a:xfrm>
        </p:spPr>
        <p:txBody>
          <a:bodyPr anchor="ctr">
            <a:normAutofit/>
          </a:bodyPr>
          <a:lstStyle/>
          <a:p>
            <a:r>
              <a:rPr lang="en-KR" dirty="0"/>
              <a:t>Back To Basics</a:t>
            </a:r>
          </a:p>
          <a:p>
            <a:endParaRPr lang="en-KR" dirty="0"/>
          </a:p>
          <a:p>
            <a:r>
              <a:rPr lang="en-KR" dirty="0"/>
              <a:t>Linear Regression - Predict fuel efficiency</a:t>
            </a:r>
          </a:p>
          <a:p>
            <a:pPr marL="0" indent="0">
              <a:buNone/>
            </a:pPr>
            <a:endParaRPr lang="en-KR" dirty="0"/>
          </a:p>
          <a:p>
            <a:r>
              <a:rPr lang="en-US" dirty="0"/>
              <a:t>Logistic Regression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25712C-FA06-B54F-9513-87B2D01F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58663F-026A-974D-BDAA-FF25AA474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0B7AB4-5B21-5A4E-89FA-27F2986F5D8A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Outline</a:t>
            </a:r>
            <a:endParaRPr lang="en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9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567765-36C2-4147-A519-1D1EBD99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B2D975-73DC-6E4B-9B89-D15B8843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2CBD8-5732-9C44-BBCC-E82D09C1B88F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ED9CD-20BC-8146-9FAC-22FCC375773C}"/>
              </a:ext>
            </a:extLst>
          </p:cNvPr>
          <p:cNvSpPr txBox="1"/>
          <p:nvPr/>
        </p:nvSpPr>
        <p:spPr>
          <a:xfrm>
            <a:off x="537882" y="1317812"/>
            <a:ext cx="4766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Classification VS Regression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4713B91-4FC3-9549-A681-166BAE91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81" y="2009588"/>
            <a:ext cx="9828995" cy="3786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E4038A-3A7F-2442-B83F-753339CF287D}"/>
              </a:ext>
            </a:extLst>
          </p:cNvPr>
          <p:cNvSpPr txBox="1"/>
          <p:nvPr/>
        </p:nvSpPr>
        <p:spPr>
          <a:xfrm>
            <a:off x="3938963" y="6111750"/>
            <a:ext cx="332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KR" dirty="0"/>
              <a:t>ow tall is he if his weight is 80kg</a:t>
            </a:r>
          </a:p>
        </p:txBody>
      </p:sp>
    </p:spTree>
    <p:extLst>
      <p:ext uri="{BB962C8B-B14F-4D97-AF65-F5344CB8AC3E}">
        <p14:creationId xmlns:p14="http://schemas.microsoft.com/office/powerpoint/2010/main" val="3368874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6A40F1-0FFA-3649-BF86-66B0A0C8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34EEE1-FA4E-7141-ADD5-D8B8C4BCB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09101-C14B-1341-A897-67857E15A5CA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10" name="Picture 9" descr="A picture containing ball, hitting, swinging, person&#10;&#10;Description automatically generated">
            <a:extLst>
              <a:ext uri="{FF2B5EF4-FFF2-40B4-BE49-F238E27FC236}">
                <a16:creationId xmlns:a16="http://schemas.microsoft.com/office/drawing/2014/main" id="{8C8E0479-5376-1C44-AEE8-B5232FE8C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010" y="1098228"/>
            <a:ext cx="6437979" cy="4554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23F419-34CA-6740-8FF0-A6FE5F25F87B}"/>
              </a:ext>
            </a:extLst>
          </p:cNvPr>
          <p:cNvSpPr txBox="1"/>
          <p:nvPr/>
        </p:nvSpPr>
        <p:spPr>
          <a:xfrm>
            <a:off x="1875388" y="5927084"/>
            <a:ext cx="844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Linear regression predicts output by fitting a linear equation y = ax + b to observed  data</a:t>
            </a:r>
          </a:p>
        </p:txBody>
      </p:sp>
    </p:spTree>
    <p:extLst>
      <p:ext uri="{BB962C8B-B14F-4D97-AF65-F5344CB8AC3E}">
        <p14:creationId xmlns:p14="http://schemas.microsoft.com/office/powerpoint/2010/main" val="1355429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4D4A8-64C0-2048-9DED-9D44B114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5B9BE0-B685-724C-9165-B266C4C5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55C35-B770-E54D-8DCE-F4B15F54E5B7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8" name="Picture 7" descr="A close up of a ball&#10;&#10;Description automatically generated">
            <a:extLst>
              <a:ext uri="{FF2B5EF4-FFF2-40B4-BE49-F238E27FC236}">
                <a16:creationId xmlns:a16="http://schemas.microsoft.com/office/drawing/2014/main" id="{B29C6DF1-4D75-C543-9711-53C0401A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253" y="1429640"/>
            <a:ext cx="9403494" cy="399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53459F-3FDF-054A-87A3-AA7AE51434DB}"/>
              </a:ext>
            </a:extLst>
          </p:cNvPr>
          <p:cNvSpPr txBox="1"/>
          <p:nvPr/>
        </p:nvSpPr>
        <p:spPr>
          <a:xfrm>
            <a:off x="3746735" y="5742418"/>
            <a:ext cx="469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KR" dirty="0"/>
              <a:t>hich line will predict more likely to true height</a:t>
            </a:r>
          </a:p>
        </p:txBody>
      </p:sp>
    </p:spTree>
    <p:extLst>
      <p:ext uri="{BB962C8B-B14F-4D97-AF65-F5344CB8AC3E}">
        <p14:creationId xmlns:p14="http://schemas.microsoft.com/office/powerpoint/2010/main" val="317553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1F6316-CB63-BC4F-B153-BA939687E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20846C-0101-BC49-8825-46C61FF6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56255-0522-7448-A81B-BBA08BCD232C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8" name="Picture 7" descr="A picture containing indoor, ball, baseball, swinging&#10;&#10;Description automatically generated">
            <a:extLst>
              <a:ext uri="{FF2B5EF4-FFF2-40B4-BE49-F238E27FC236}">
                <a16:creationId xmlns:a16="http://schemas.microsoft.com/office/drawing/2014/main" id="{1BC8BCB5-0DC1-384B-A0D1-D79E5818C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40" y="1229089"/>
            <a:ext cx="9874520" cy="4399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65B16-2661-6E4B-A5E2-A16E5CEDA9EA}"/>
              </a:ext>
            </a:extLst>
          </p:cNvPr>
          <p:cNvSpPr txBox="1"/>
          <p:nvPr/>
        </p:nvSpPr>
        <p:spPr>
          <a:xfrm>
            <a:off x="3424136" y="6108970"/>
            <a:ext cx="485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KR" dirty="0"/>
              <a:t>hich line will predict more likely  to true height</a:t>
            </a:r>
            <a:r>
              <a:rPr lang="en-US" altLang="ko-KR" dirty="0"/>
              <a:t>?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35963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1F6316-CB63-BC4F-B153-BA939687E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20846C-0101-BC49-8825-46C61FF6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56255-0522-7448-A81B-BBA08BCD232C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65B16-2661-6E4B-A5E2-A16E5CEDA9EA}"/>
              </a:ext>
            </a:extLst>
          </p:cNvPr>
          <p:cNvSpPr txBox="1"/>
          <p:nvPr/>
        </p:nvSpPr>
        <p:spPr>
          <a:xfrm>
            <a:off x="3424136" y="6108970"/>
            <a:ext cx="50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– difference between prediction and real value</a:t>
            </a:r>
            <a:endParaRPr lang="en-KR" dirty="0"/>
          </a:p>
        </p:txBody>
      </p:sp>
      <p:pic>
        <p:nvPicPr>
          <p:cNvPr id="13" name="Picture 12" descr="A picture containing indoor, photo, monitor, different&#10;&#10;Description automatically generated">
            <a:extLst>
              <a:ext uri="{FF2B5EF4-FFF2-40B4-BE49-F238E27FC236}">
                <a16:creationId xmlns:a16="http://schemas.microsoft.com/office/drawing/2014/main" id="{B3DFC6BC-9FB3-234A-AFEE-BDFB9F5F6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0" y="895350"/>
            <a:ext cx="9004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3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4D4A8-64C0-2048-9DED-9D44B114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5B9BE0-B685-724C-9165-B266C4C5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55C35-B770-E54D-8DCE-F4B15F54E5B7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8" name="Picture 7" descr="A close up of a ball&#10;&#10;Description automatically generated">
            <a:extLst>
              <a:ext uri="{FF2B5EF4-FFF2-40B4-BE49-F238E27FC236}">
                <a16:creationId xmlns:a16="http://schemas.microsoft.com/office/drawing/2014/main" id="{B29C6DF1-4D75-C543-9711-53C0401A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253" y="1429640"/>
            <a:ext cx="9403494" cy="399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53459F-3FDF-054A-87A3-AA7AE51434DB}"/>
              </a:ext>
            </a:extLst>
          </p:cNvPr>
          <p:cNvSpPr txBox="1"/>
          <p:nvPr/>
        </p:nvSpPr>
        <p:spPr>
          <a:xfrm>
            <a:off x="3746735" y="5742418"/>
            <a:ext cx="469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KR" dirty="0"/>
              <a:t>hich line will predict more likely to true height</a:t>
            </a:r>
          </a:p>
        </p:txBody>
      </p:sp>
    </p:spTree>
    <p:extLst>
      <p:ext uri="{BB962C8B-B14F-4D97-AF65-F5344CB8AC3E}">
        <p14:creationId xmlns:p14="http://schemas.microsoft.com/office/powerpoint/2010/main" val="126108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4D4A8-64C0-2048-9DED-9D44B114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5B9BE0-B685-724C-9165-B266C4C5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55C35-B770-E54D-8DCE-F4B15F54E5B7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3459F-3FDF-054A-87A3-AA7AE51434DB}"/>
              </a:ext>
            </a:extLst>
          </p:cNvPr>
          <p:cNvSpPr txBox="1"/>
          <p:nvPr/>
        </p:nvSpPr>
        <p:spPr>
          <a:xfrm>
            <a:off x="493765" y="1083950"/>
            <a:ext cx="195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Square Error</a:t>
            </a:r>
            <a:endParaRPr lang="en-KR" dirty="0"/>
          </a:p>
        </p:txBody>
      </p:sp>
      <p:pic>
        <p:nvPicPr>
          <p:cNvPr id="3" name="Picture 2" descr="A picture containing player, ball, person, swinging&#10;&#10;Description automatically generated">
            <a:extLst>
              <a:ext uri="{FF2B5EF4-FFF2-40B4-BE49-F238E27FC236}">
                <a16:creationId xmlns:a16="http://schemas.microsoft.com/office/drawing/2014/main" id="{4203ADBA-BC69-A34C-B69D-42C3FF716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1644650"/>
            <a:ext cx="9029700" cy="356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ABA17-8EAB-0242-A6E9-FD6B811A18FC}"/>
              </a:ext>
            </a:extLst>
          </p:cNvPr>
          <p:cNvSpPr txBox="1"/>
          <p:nvPr/>
        </p:nvSpPr>
        <p:spPr>
          <a:xfrm>
            <a:off x="1953491" y="5694218"/>
            <a:ext cx="845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Green line has less error, therefore prediction will be more likely to be true value height</a:t>
            </a:r>
          </a:p>
          <a:p>
            <a:pPr algn="ctr"/>
            <a:r>
              <a:rPr lang="en-US" b="1" dirty="0"/>
              <a:t>Stochastic vs MLH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966754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6A40F1-0FFA-3649-BF86-66B0A0C8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34EEE1-FA4E-7141-ADD5-D8B8C4BCB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09101-C14B-1341-A897-67857E15A5CA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10" name="Picture 9" descr="A picture containing ball, hitting, swinging, person&#10;&#10;Description automatically generated">
            <a:extLst>
              <a:ext uri="{FF2B5EF4-FFF2-40B4-BE49-F238E27FC236}">
                <a16:creationId xmlns:a16="http://schemas.microsoft.com/office/drawing/2014/main" id="{8C8E0479-5376-1C44-AEE8-B5232FE8C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010" y="1098228"/>
            <a:ext cx="6437979" cy="4554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23F419-34CA-6740-8FF0-A6FE5F25F87B}"/>
              </a:ext>
            </a:extLst>
          </p:cNvPr>
          <p:cNvSpPr txBox="1"/>
          <p:nvPr/>
        </p:nvSpPr>
        <p:spPr>
          <a:xfrm>
            <a:off x="3789085" y="5927084"/>
            <a:ext cx="4613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How can you code to find best linear equation?</a:t>
            </a:r>
          </a:p>
        </p:txBody>
      </p:sp>
    </p:spTree>
    <p:extLst>
      <p:ext uri="{BB962C8B-B14F-4D97-AF65-F5344CB8AC3E}">
        <p14:creationId xmlns:p14="http://schemas.microsoft.com/office/powerpoint/2010/main" val="3710304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6A40F1-0FFA-3649-BF86-66B0A0C8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34EEE1-FA4E-7141-ADD5-D8B8C4BCB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09101-C14B-1341-A897-67857E15A5CA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3" name="Picture 2" descr="A picture containing ball, swinging, player, clock&#10;&#10;Description automatically generated">
            <a:extLst>
              <a:ext uri="{FF2B5EF4-FFF2-40B4-BE49-F238E27FC236}">
                <a16:creationId xmlns:a16="http://schemas.microsoft.com/office/drawing/2014/main" id="{750CD494-DE2B-AF4A-BBE6-BEF12956C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4" y="1881036"/>
            <a:ext cx="9668126" cy="4230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BC359-EC35-0549-978E-8E878CC58915}"/>
              </a:ext>
            </a:extLst>
          </p:cNvPr>
          <p:cNvSpPr txBox="1"/>
          <p:nvPr/>
        </p:nvSpPr>
        <p:spPr>
          <a:xfrm>
            <a:off x="774915" y="945397"/>
            <a:ext cx="490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Find Linear equation has Least Mean Square - LMS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2252F-0BC2-C74D-B9E5-728E22134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914" y="746250"/>
            <a:ext cx="5067300" cy="113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50-D826-FE4B-B279-5D57DB7A79EB}"/>
              </a:ext>
            </a:extLst>
          </p:cNvPr>
          <p:cNvSpPr txBox="1"/>
          <p:nvPr/>
        </p:nvSpPr>
        <p:spPr>
          <a:xfrm>
            <a:off x="774915" y="1364688"/>
            <a:ext cx="316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KR" dirty="0"/>
              <a:t>ow to find least mean square?</a:t>
            </a:r>
          </a:p>
          <a:p>
            <a:r>
              <a:rPr lang="en-KR" dirty="0"/>
              <a:t>- Gradient Decent</a:t>
            </a:r>
          </a:p>
        </p:txBody>
      </p:sp>
    </p:spTree>
    <p:extLst>
      <p:ext uri="{BB962C8B-B14F-4D97-AF65-F5344CB8AC3E}">
        <p14:creationId xmlns:p14="http://schemas.microsoft.com/office/powerpoint/2010/main" val="3137349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655E8-1156-6B41-A3D7-1B0026FB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D2F10-F36B-C543-9FFF-438BC77A6CB3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5806994-ECAC-CB47-A870-9ECB6470B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35" y="639409"/>
            <a:ext cx="8108257" cy="5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4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041474-EAF5-BC42-AE78-80ADAA54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D0E-E08C-F64D-888E-93752F72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B9546-AD67-F44C-9EF1-C120955C1D5F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>
                <a:solidFill>
                  <a:schemeClr val="bg1"/>
                </a:solidFill>
              </a:rPr>
              <a:t>Back To Basics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FD386-642F-FD47-A448-9BF3723C85A4}"/>
              </a:ext>
            </a:extLst>
          </p:cNvPr>
          <p:cNvSpPr txBox="1"/>
          <p:nvPr/>
        </p:nvSpPr>
        <p:spPr>
          <a:xfrm>
            <a:off x="241539" y="1073011"/>
            <a:ext cx="117089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rgbClr val="FF0000"/>
                </a:solidFill>
              </a:rPr>
              <a:t>scalar</a:t>
            </a:r>
            <a:r>
              <a:rPr lang="en-US" sz="3200" dirty="0"/>
              <a:t> is an element of a field which is used to define a vector space</a:t>
            </a:r>
          </a:p>
          <a:p>
            <a:endParaRPr lang="en-US" sz="3200" dirty="0"/>
          </a:p>
          <a:p>
            <a:r>
              <a:rPr lang="en-US" sz="3200" dirty="0"/>
              <a:t>operations with them, namely  addition, multiplication, division, and exponentiation</a:t>
            </a:r>
            <a:endParaRPr lang="en-KR" sz="3200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560EE7-EC3C-5640-9FA8-D1E13CD57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39" y="3091100"/>
            <a:ext cx="8256952" cy="302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F3E25F-B130-F54F-8058-6FBD49D9D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3" y="3232946"/>
            <a:ext cx="3619500" cy="273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3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3BBFEB-7251-4A4B-B43C-8C69A25B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55DC4D-292B-F34C-996E-42DC55E8D23D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7" name="Picture 6" descr="A map with text&#10;&#10;Description automatically generated">
            <a:extLst>
              <a:ext uri="{FF2B5EF4-FFF2-40B4-BE49-F238E27FC236}">
                <a16:creationId xmlns:a16="http://schemas.microsoft.com/office/drawing/2014/main" id="{656094A4-8532-544C-BC57-20BFA0A39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78" y="790412"/>
            <a:ext cx="8125014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14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72545-C2D9-124E-ACF5-F0BD09A6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DA9C7-BDC3-7744-9EE8-AB42B975C14B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D0AE94E-DCC4-0040-ABCA-96D2E188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627" y="639410"/>
            <a:ext cx="8654745" cy="62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49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F7ED0F-D4BA-C348-A20D-58F2C635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9DC06-E1C4-8C4C-9889-EC55533761C3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900ED0-CE34-C64E-9476-66312AED0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36" y="639410"/>
            <a:ext cx="7844727" cy="585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18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8D3E35-458C-724C-A9C9-D0E4680A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CF3B8E-9D43-0342-A72E-EF800DE92AD0}"/>
              </a:ext>
            </a:extLst>
          </p:cNvPr>
          <p:cNvSpPr txBox="1"/>
          <p:nvPr/>
        </p:nvSpPr>
        <p:spPr>
          <a:xfrm>
            <a:off x="-1" y="-4207"/>
            <a:ext cx="560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9" name="Picture 8" descr="A picture containing photo, different, skiing, group&#10;&#10;Description automatically generated">
            <a:extLst>
              <a:ext uri="{FF2B5EF4-FFF2-40B4-BE49-F238E27FC236}">
                <a16:creationId xmlns:a16="http://schemas.microsoft.com/office/drawing/2014/main" id="{A0F12385-207D-F749-AF18-5445A70B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0" y="866398"/>
            <a:ext cx="10581360" cy="55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5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3DB356-386E-AC4C-95FC-4369380E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4B3723-8489-844A-8E09-1A89CE471411}"/>
              </a:ext>
            </a:extLst>
          </p:cNvPr>
          <p:cNvSpPr txBox="1"/>
          <p:nvPr/>
        </p:nvSpPr>
        <p:spPr>
          <a:xfrm>
            <a:off x="-1" y="-4207"/>
            <a:ext cx="748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3F604-76B3-2241-BAE8-6983FB940CC5}"/>
              </a:ext>
            </a:extLst>
          </p:cNvPr>
          <p:cNvSpPr txBox="1"/>
          <p:nvPr/>
        </p:nvSpPr>
        <p:spPr>
          <a:xfrm>
            <a:off x="241539" y="856357"/>
            <a:ext cx="1170892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b="1" dirty="0">
                <a:solidFill>
                  <a:srgbClr val="FF0000"/>
                </a:solidFill>
              </a:rPr>
              <a:t>Summary</a:t>
            </a:r>
          </a:p>
          <a:p>
            <a:endParaRPr lang="en-KR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Key ingredients in a machine learning model are training data, a loss function, an optimization algorithm, and quite obviously, the model itself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Vectorizing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makes everything better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Minimizing an objective function and performing </a:t>
            </a:r>
            <a:r>
              <a:rPr lang="en-US" sz="3200" b="1" dirty="0">
                <a:solidFill>
                  <a:srgbClr val="FF0000"/>
                </a:solidFill>
              </a:rPr>
              <a:t>maximum likelihood estimation </a:t>
            </a:r>
            <a:r>
              <a:rPr lang="en-US" sz="3200" dirty="0"/>
              <a:t>can mean the same thing.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Linear regression models are neural networks, too.</a:t>
            </a:r>
          </a:p>
        </p:txBody>
      </p:sp>
    </p:spTree>
    <p:extLst>
      <p:ext uri="{BB962C8B-B14F-4D97-AF65-F5344CB8AC3E}">
        <p14:creationId xmlns:p14="http://schemas.microsoft.com/office/powerpoint/2010/main" val="124912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AB0244-9FDF-6B4A-B2B9-BBBA48C2B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DA5AC-02B6-C64B-95F9-DB5B3D634183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9C2822-96F6-B34A-8EAC-874655B41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EC587-44CF-2E48-B8B9-7B0D6509DC48}"/>
              </a:ext>
            </a:extLst>
          </p:cNvPr>
          <p:cNvSpPr txBox="1"/>
          <p:nvPr/>
        </p:nvSpPr>
        <p:spPr>
          <a:xfrm>
            <a:off x="241539" y="1073011"/>
            <a:ext cx="11708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rgbClr val="FF0000"/>
                </a:solidFill>
              </a:rPr>
              <a:t>Vector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as simply a list of scalar values</a:t>
            </a:r>
            <a:endParaRPr lang="en-KR" sz="3200" dirty="0"/>
          </a:p>
        </p:txBody>
      </p:sp>
      <p:pic>
        <p:nvPicPr>
          <p:cNvPr id="18" name="Picture 1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9430F17-4380-DE4C-9A9C-3070FD31F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848" y="1811787"/>
            <a:ext cx="7028612" cy="35020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96428-994D-A84A-AE2F-981AFF38F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40" y="1841979"/>
            <a:ext cx="1355184" cy="24214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E6C664-88D3-FA4A-8DD3-CE78036BD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586" y="1811787"/>
            <a:ext cx="1384300" cy="24690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2E3DEE-1852-DA44-BD38-7C70A71AF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448" y="1811786"/>
            <a:ext cx="1384300" cy="24516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E12907C-AE8D-A94F-9F14-3B76FB2B646E}"/>
              </a:ext>
            </a:extLst>
          </p:cNvPr>
          <p:cNvSpPr/>
          <p:nvPr/>
        </p:nvSpPr>
        <p:spPr>
          <a:xfrm>
            <a:off x="206915" y="4497961"/>
            <a:ext cx="45284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"/>
              </a:rPr>
              <a:t>where </a:t>
            </a:r>
            <a:r>
              <a:rPr lang="en-US" sz="2000" dirty="0">
                <a:latin typeface="STIXGeneral-Italic" pitchFamily="2" charset="2"/>
              </a:rPr>
              <a:t>𝑥</a:t>
            </a:r>
            <a:r>
              <a:rPr lang="en-US" sz="2000" dirty="0">
                <a:latin typeface="STIXGeneral-Regular" pitchFamily="2" charset="2"/>
              </a:rPr>
              <a:t>1,…,</a:t>
            </a:r>
            <a:r>
              <a:rPr lang="en-US" sz="2000" dirty="0">
                <a:latin typeface="STIXGeneral-Italic" pitchFamily="2" charset="2"/>
              </a:rPr>
              <a:t>𝑥𝑛, </a:t>
            </a:r>
            <a:r>
              <a:rPr lang="en-US" sz="2000" dirty="0">
                <a:latin typeface="Roboto"/>
              </a:rPr>
              <a:t>x1,…,x</a:t>
            </a:r>
            <a:r>
              <a:rPr lang="en-US" sz="2000" dirty="0">
                <a:latin typeface="STIXGeneral-Italic" pitchFamily="2" charset="2"/>
              </a:rPr>
              <a:t>𝑛</a:t>
            </a:r>
            <a:r>
              <a:rPr lang="en-US" sz="2000" dirty="0">
                <a:latin typeface="Roboto"/>
              </a:rPr>
              <a:t> are elements of the vector. </a:t>
            </a:r>
          </a:p>
          <a:p>
            <a:endParaRPr lang="en-US" sz="2000" dirty="0">
              <a:latin typeface="Roboto"/>
            </a:endParaRPr>
          </a:p>
          <a:p>
            <a:r>
              <a:rPr lang="en-US" sz="2000" dirty="0">
                <a:latin typeface="Roboto"/>
              </a:rPr>
              <a:t>we access any element by indexing into the tensor.</a:t>
            </a:r>
            <a:endParaRPr lang="en-KR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7388F2-11F4-A64C-821C-118AEA562D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535" y="5447353"/>
            <a:ext cx="7063237" cy="10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4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F3606A-41B1-5E4F-BB51-A4316AD64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1D648-C2EB-DA4C-B22F-C01358CAFE27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5890C-5206-D64D-82D7-EC28A138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8DA22-2F24-494A-BA5D-8A8442769B25}"/>
              </a:ext>
            </a:extLst>
          </p:cNvPr>
          <p:cNvSpPr txBox="1"/>
          <p:nvPr/>
        </p:nvSpPr>
        <p:spPr>
          <a:xfrm>
            <a:off x="241539" y="1073011"/>
            <a:ext cx="117089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Just as </a:t>
            </a:r>
            <a:r>
              <a:rPr lang="en-US" sz="3200" b="1" dirty="0"/>
              <a:t>vectors</a:t>
            </a:r>
            <a:r>
              <a:rPr lang="en-US" sz="3200" dirty="0"/>
              <a:t> generalize </a:t>
            </a:r>
            <a:r>
              <a:rPr lang="en-US" sz="3200" b="1" dirty="0">
                <a:solidFill>
                  <a:srgbClr val="FF0000"/>
                </a:solidFill>
              </a:rPr>
              <a:t>scalars from order zero to order one</a:t>
            </a:r>
            <a:r>
              <a:rPr lang="en-US" sz="3200" dirty="0"/>
              <a:t>, matrices generalize </a:t>
            </a:r>
            <a:r>
              <a:rPr lang="en-US" sz="3200" b="1" dirty="0">
                <a:solidFill>
                  <a:srgbClr val="FF0000"/>
                </a:solidFill>
              </a:rPr>
              <a:t>vectors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from order one to order two. </a:t>
            </a:r>
            <a:r>
              <a:rPr lang="en-US" sz="3200" b="1" dirty="0"/>
              <a:t>Matrices</a:t>
            </a:r>
            <a:r>
              <a:rPr lang="en-US" sz="3200" dirty="0"/>
              <a:t>, which we will typically denote with bold-faced, capital letters</a:t>
            </a:r>
          </a:p>
          <a:p>
            <a:r>
              <a:rPr lang="en-US" sz="3200" dirty="0"/>
              <a:t>e.g.,  𝐗 ,  𝐘 , and  𝐙 </a:t>
            </a:r>
            <a:r>
              <a:rPr lang="ko-KR" altLang="en-US" sz="3200" dirty="0"/>
              <a:t> </a:t>
            </a:r>
            <a:r>
              <a:rPr lang="en-US" sz="3200" dirty="0"/>
              <a:t>are represented in code as tensors with two axes.</a:t>
            </a:r>
            <a:endParaRPr lang="en-KR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368F03-5B40-F44B-A6F3-6EB3CC47D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3" y="4229819"/>
            <a:ext cx="3721100" cy="16764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CA5FBD-DDC2-5845-ABC3-AB47F469C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569" y="3215017"/>
            <a:ext cx="7385540" cy="35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0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AD1A6-3AC7-F447-8A94-20F2D91A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CAFBE-47AA-FA46-AE13-5697A4529BC5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C108D7-D978-5E47-A3D9-BA92195F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C9125B-3035-6743-9C9E-67E611C9C918}"/>
              </a:ext>
            </a:extLst>
          </p:cNvPr>
          <p:cNvSpPr txBox="1"/>
          <p:nvPr/>
        </p:nvSpPr>
        <p:spPr>
          <a:xfrm>
            <a:off x="241539" y="1073011"/>
            <a:ext cx="117089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Just as vectors generalize scalars, and matrices generalize vectors, we can build data structures with </a:t>
            </a:r>
            <a:r>
              <a:rPr lang="en-US" sz="3200" b="1" dirty="0">
                <a:solidFill>
                  <a:srgbClr val="FF0000"/>
                </a:solidFill>
              </a:rPr>
              <a:t>even more axes. Tensor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dirty="0"/>
              <a:t>Tensors will become more important when we start working with images, which arrive as  </a:t>
            </a:r>
            <a:r>
              <a:rPr lang="en-US" sz="3200" b="1" dirty="0"/>
              <a:t>𝑛 - dimensional arrays with 3 axes </a:t>
            </a:r>
            <a:r>
              <a:rPr lang="en-US" sz="3200" dirty="0"/>
              <a:t>corresponding to the </a:t>
            </a:r>
            <a:r>
              <a:rPr lang="en-US" sz="3200" b="1" dirty="0">
                <a:solidFill>
                  <a:srgbClr val="FF0000"/>
                </a:solidFill>
              </a:rPr>
              <a:t>height, width, and a channel </a:t>
            </a:r>
            <a:r>
              <a:rPr lang="en-US" sz="3200" dirty="0"/>
              <a:t>axis for stacking the color channels</a:t>
            </a:r>
            <a:endParaRPr lang="en-KR" sz="3200" dirty="0"/>
          </a:p>
        </p:txBody>
      </p:sp>
    </p:spTree>
    <p:extLst>
      <p:ext uri="{BB962C8B-B14F-4D97-AF65-F5344CB8AC3E}">
        <p14:creationId xmlns:p14="http://schemas.microsoft.com/office/powerpoint/2010/main" val="257183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5978A-DD38-0748-9315-F0F33137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36BC4C-3270-B34F-920E-8FE9930519AE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91BEA2-10F4-7D40-8EB5-B39BEA9B5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pic>
        <p:nvPicPr>
          <p:cNvPr id="10" name="Picture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E420811-8679-AA42-A2B0-FC1A1EB64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11" y="706952"/>
            <a:ext cx="10072777" cy="54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2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7B450C-F306-6447-884F-AD742581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DBE77A-16AE-8B4F-93C5-BD148EB7C955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B5F1E-48EE-9B45-A4D9-BB627D7BBCBA}"/>
              </a:ext>
            </a:extLst>
          </p:cNvPr>
          <p:cNvSpPr txBox="1"/>
          <p:nvPr/>
        </p:nvSpPr>
        <p:spPr>
          <a:xfrm>
            <a:off x="241539" y="1073011"/>
            <a:ext cx="11708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/>
              </a:rPr>
              <a:t>Any two tensors with the </a:t>
            </a:r>
            <a:r>
              <a:rPr lang="en-US" sz="3200" b="1" dirty="0">
                <a:latin typeface="Roboto"/>
              </a:rPr>
              <a:t>same shape</a:t>
            </a:r>
            <a:r>
              <a:rPr lang="en-US" sz="3200" dirty="0">
                <a:latin typeface="Roboto"/>
              </a:rPr>
              <a:t>, the result of </a:t>
            </a:r>
            <a:r>
              <a:rPr lang="en-US" sz="3200" b="1" dirty="0">
                <a:solidFill>
                  <a:srgbClr val="FF0000"/>
                </a:solidFill>
                <a:latin typeface="Roboto"/>
              </a:rPr>
              <a:t>any binary element-wise operation</a:t>
            </a:r>
            <a:r>
              <a:rPr lang="en-US" sz="3200" dirty="0">
                <a:latin typeface="Roboto"/>
              </a:rPr>
              <a:t> will be a tensor of that </a:t>
            </a:r>
            <a:r>
              <a:rPr lang="en-US" sz="3200" b="1" dirty="0">
                <a:latin typeface="Roboto"/>
              </a:rPr>
              <a:t>same shape</a:t>
            </a:r>
            <a:endParaRPr lang="en-KR" sz="3200" b="1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80542-E402-B54B-AEA7-59CAFE451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92" y="2150229"/>
            <a:ext cx="10420414" cy="396152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DAF712-6AD0-4A42-A4C1-548532B93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18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A249CC-5277-8046-851A-3D65028EC4EE}"/>
              </a:ext>
            </a:extLst>
          </p:cNvPr>
          <p:cNvSpPr txBox="1"/>
          <p:nvPr/>
        </p:nvSpPr>
        <p:spPr>
          <a:xfrm>
            <a:off x="241539" y="1073011"/>
            <a:ext cx="117089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/>
              </a:rPr>
              <a:t>Specifically, elementwise </a:t>
            </a:r>
            <a:r>
              <a:rPr lang="en-US" sz="3200" b="1" dirty="0">
                <a:latin typeface="Roboto"/>
              </a:rPr>
              <a:t>multiplication of two matrices</a:t>
            </a:r>
            <a:r>
              <a:rPr lang="en-US" sz="3200" dirty="0">
                <a:latin typeface="Roboto"/>
              </a:rPr>
              <a:t> is called their </a:t>
            </a:r>
            <a:r>
              <a:rPr lang="en-US" sz="3200" b="1" i="1" dirty="0">
                <a:solidFill>
                  <a:srgbClr val="FF0000"/>
                </a:solidFill>
                <a:latin typeface="Roboto"/>
              </a:rPr>
              <a:t>Hadamard product</a:t>
            </a:r>
            <a:r>
              <a:rPr lang="en-US" sz="3200" b="1" dirty="0">
                <a:solidFill>
                  <a:srgbClr val="FF0000"/>
                </a:solidFill>
                <a:latin typeface="Roboto"/>
              </a:rPr>
              <a:t> </a:t>
            </a:r>
          </a:p>
          <a:p>
            <a:r>
              <a:rPr lang="en-US" sz="3200" dirty="0"/>
              <a:t>Multiplying or adding a tensor by a </a:t>
            </a:r>
            <a:r>
              <a:rPr lang="en-US" sz="3200" b="1" dirty="0"/>
              <a:t>scalar also does not change the shape of the tensor</a:t>
            </a:r>
            <a:r>
              <a:rPr lang="en-US" sz="3200" dirty="0"/>
              <a:t>, where each element of the </a:t>
            </a:r>
            <a:r>
              <a:rPr lang="en-US" sz="3200" b="1" dirty="0">
                <a:solidFill>
                  <a:srgbClr val="FF0000"/>
                </a:solidFill>
              </a:rPr>
              <a:t>operand tensor </a:t>
            </a:r>
            <a:r>
              <a:rPr lang="en-US" sz="3200" dirty="0"/>
              <a:t>will be added or multiplied by the scalar.</a:t>
            </a:r>
            <a:endParaRPr lang="en-KR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65A5A-A25E-8F42-9FD5-105B7F5D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41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891399-1929-F642-A241-1DB355695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750"/>
            <a:ext cx="2946400" cy="746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C80041-3F5C-814D-A110-182DCEAF364C}"/>
              </a:ext>
            </a:extLst>
          </p:cNvPr>
          <p:cNvSpPr txBox="1"/>
          <p:nvPr/>
        </p:nvSpPr>
        <p:spPr>
          <a:xfrm>
            <a:off x="-1" y="-4207"/>
            <a:ext cx="748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Mathematics for Machine &amp; Deep Learning</a:t>
            </a:r>
          </a:p>
          <a:p>
            <a:endParaRPr lang="en-KR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6E8E86-6B0F-D544-9B7F-A8336E4F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9" y="3655878"/>
            <a:ext cx="5055080" cy="2455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3236A7-CBBB-624D-970E-2E51A2997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197" y="5089807"/>
            <a:ext cx="6588262" cy="1377815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EB372D-66F4-1643-8DA8-07BF40F58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97" y="3627556"/>
            <a:ext cx="6588261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77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862</Words>
  <Application>Microsoft Macintosh PowerPoint</Application>
  <PresentationFormat>Widescreen</PresentationFormat>
  <Paragraphs>104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Roboto</vt:lpstr>
      <vt:lpstr>STIXGeneral</vt:lpstr>
      <vt:lpstr>STIXGeneral-Italic</vt:lpstr>
      <vt:lpstr>STIXGeneral-Regular</vt:lpstr>
      <vt:lpstr>Office Theme</vt:lpstr>
      <vt:lpstr>Dive in Computer Vision Tensor 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 in Computer Vision Tensor Flow </dc:title>
  <dc:creator>kimkyungtae</dc:creator>
  <cp:lastModifiedBy>kimkyungtae</cp:lastModifiedBy>
  <cp:revision>11</cp:revision>
  <dcterms:created xsi:type="dcterms:W3CDTF">2020-09-21T05:15:45Z</dcterms:created>
  <dcterms:modified xsi:type="dcterms:W3CDTF">2021-08-30T02:45:27Z</dcterms:modified>
</cp:coreProperties>
</file>